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handoutMasterIdLst>
    <p:handoutMasterId r:id="rId22"/>
  </p:handoutMasterIdLst>
  <p:sldIdLst>
    <p:sldId id="256" r:id="rId2"/>
    <p:sldId id="261" r:id="rId3"/>
    <p:sldId id="259" r:id="rId4"/>
    <p:sldId id="275" r:id="rId5"/>
    <p:sldId id="262" r:id="rId6"/>
    <p:sldId id="263" r:id="rId7"/>
    <p:sldId id="277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76" r:id="rId16"/>
    <p:sldId id="269" r:id="rId17"/>
    <p:sldId id="270" r:id="rId18"/>
    <p:sldId id="273" r:id="rId19"/>
    <p:sldId id="274" r:id="rId20"/>
    <p:sldId id="257" r:id="rId21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6CD11-ACB4-425C-AC55-03B3AB3427EF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7C40E-A7CE-40F1-8701-52225BC510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57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332E62-F5B1-4C16-A3B7-F40CE11381A9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58F7B91-1B51-463B-BEA1-9CC019FCC5F2}" type="datetimeFigureOut">
              <a:rPr lang="fi-FI" smtClean="0"/>
              <a:t>7.3.2017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Z:\Kulttuuri ja vapaa-aika\Museotoimi\Yleinen\Omat_kansiot\Lyijynen_Elina\työt 2011\salpalinjan mahdollisuudet\Valokuvat\Rutola 29.4.2011\131. näkymä rannasta päi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8458200" cy="46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1520" y="4437112"/>
            <a:ext cx="8784976" cy="1296144"/>
          </a:xfrm>
        </p:spPr>
        <p:txBody>
          <a:bodyPr/>
          <a:lstStyle/>
          <a:p>
            <a:r>
              <a:rPr lang="fi-FI" dirty="0" smtClean="0"/>
              <a:t>Salpalinjan linnoitteet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6768752" cy="720080"/>
          </a:xfrm>
        </p:spPr>
        <p:txBody>
          <a:bodyPr>
            <a:normAutofit fontScale="32500" lnSpcReduction="20000"/>
          </a:bodyPr>
          <a:lstStyle/>
          <a:p>
            <a:endParaRPr lang="fi-FI" dirty="0" smtClean="0">
              <a:solidFill>
                <a:schemeClr val="tx1"/>
              </a:solidFill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sz="5500" dirty="0" smtClean="0">
                <a:solidFill>
                  <a:schemeClr val="tx1"/>
                </a:solidFill>
              </a:rPr>
              <a:t>Esimerkkejä Salpalinjalta löytyvistä yleisimmistä linnoiterakenteista </a:t>
            </a:r>
            <a:endParaRPr lang="fi-FI" sz="5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Pallokorsut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399273"/>
            <a:ext cx="7620000" cy="4800600"/>
          </a:xfrm>
        </p:spPr>
        <p:txBody>
          <a:bodyPr/>
          <a:lstStyle/>
          <a:p>
            <a:r>
              <a:rPr lang="fi-FI" dirty="0" smtClean="0"/>
              <a:t>Pallokorsut peitettiin maalla ja niistä on näkyvissä suuaukot, peitettyjä korsuja on vaikea havaita maastossa.</a:t>
            </a:r>
          </a:p>
          <a:p>
            <a:r>
              <a:rPr lang="fi-FI" dirty="0" smtClean="0"/>
              <a:t>Keskeneräisiksi jääneet pallokorsut on osittain peittämättä ja pallomainen muoto on selvästi havaittavissa.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 descr="105. 17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19" y="3140968"/>
            <a:ext cx="4500135" cy="299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38. 180"/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4023168"/>
            <a:ext cx="4148862" cy="26979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ruutu 5"/>
          <p:cNvSpPr txBox="1"/>
          <p:nvPr/>
        </p:nvSpPr>
        <p:spPr>
          <a:xfrm>
            <a:off x="251520" y="62169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Kuvat: Pallokorsuja Lappeenrannan </a:t>
            </a:r>
            <a:r>
              <a:rPr lang="fi-FI" sz="1600" dirty="0" err="1" smtClean="0"/>
              <a:t>Skinnarilassa</a:t>
            </a:r>
            <a:r>
              <a:rPr lang="fi-FI" sz="1600" dirty="0" smtClean="0"/>
              <a:t> ja Ruoholammella.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890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Luolat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86553" y="620688"/>
            <a:ext cx="5101871" cy="4109670"/>
          </a:xfrm>
        </p:spPr>
        <p:txBody>
          <a:bodyPr/>
          <a:lstStyle/>
          <a:p>
            <a:r>
              <a:rPr lang="fi-FI" dirty="0" smtClean="0"/>
              <a:t>Salpalinjaan louhittiin 25 luolaa, eniten luolia on Virolahdella</a:t>
            </a:r>
          </a:p>
          <a:p>
            <a:r>
              <a:rPr lang="fi-FI" dirty="0" smtClean="0"/>
              <a:t>Luolat oli tarkoitettu pääasiassa majoitukseen, joissakin oli myös aseistusta</a:t>
            </a:r>
          </a:p>
          <a:p>
            <a:r>
              <a:rPr lang="fi-FI" dirty="0"/>
              <a:t>S</a:t>
            </a:r>
            <a:r>
              <a:rPr lang="fi-FI" dirty="0" smtClean="0"/>
              <a:t>uurin luolista Luumäen </a:t>
            </a:r>
            <a:r>
              <a:rPr lang="fi-FI" dirty="0" err="1" smtClean="0"/>
              <a:t>Suo-Anttilassa</a:t>
            </a:r>
            <a:r>
              <a:rPr lang="fi-FI" dirty="0" smtClean="0"/>
              <a:t>, jonne mahtuu 300-400 miestä.</a:t>
            </a:r>
          </a:p>
          <a:p>
            <a:r>
              <a:rPr lang="fi-FI" dirty="0" smtClean="0"/>
              <a:t>Ainoa valmis n. 100 miehen luola on Lappeenrannan </a:t>
            </a:r>
            <a:r>
              <a:rPr lang="fi-FI" dirty="0" err="1" smtClean="0"/>
              <a:t>Rutolassa</a:t>
            </a:r>
            <a:r>
              <a:rPr lang="fi-FI" dirty="0" smtClean="0"/>
              <a:t>.</a:t>
            </a:r>
          </a:p>
          <a:p>
            <a:pPr marL="114300" indent="0">
              <a:buNone/>
            </a:pPr>
            <a:endParaRPr lang="fi-FI" dirty="0"/>
          </a:p>
        </p:txBody>
      </p:sp>
      <p:pic>
        <p:nvPicPr>
          <p:cNvPr id="2050" name="Picture 2" descr="C:\Documents and Settings\lyijynem\Työpöytä\lu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2819008" cy="42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28146" y="5677834"/>
            <a:ext cx="347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Kuvat: </a:t>
            </a:r>
            <a:r>
              <a:rPr lang="fi-FI" dirty="0" err="1" smtClean="0"/>
              <a:t>Rutolan</a:t>
            </a:r>
            <a:r>
              <a:rPr lang="fi-FI" dirty="0" smtClean="0"/>
              <a:t> luolan sisäänkäynti</a:t>
            </a:r>
          </a:p>
          <a:p>
            <a:r>
              <a:rPr lang="fi-FI" dirty="0" smtClean="0"/>
              <a:t>ja luola sisältä.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0" t="-6083"/>
          <a:stretch/>
        </p:blipFill>
        <p:spPr>
          <a:xfrm>
            <a:off x="3904229" y="4083088"/>
            <a:ext cx="4332568" cy="25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Linnoitustykistö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484784"/>
            <a:ext cx="8064896" cy="3196952"/>
          </a:xfrm>
        </p:spPr>
        <p:txBody>
          <a:bodyPr/>
          <a:lstStyle/>
          <a:p>
            <a:r>
              <a:rPr lang="fi-FI" dirty="0" smtClean="0"/>
              <a:t>Varsinaisen Salpalinjan takapuolelle sijoitettiin linnoitustykistöä, joista voitiin tulittaa lähestyvää vihollista ja tarvittaessa puolustaa Salpalinjaa.</a:t>
            </a:r>
          </a:p>
          <a:p>
            <a:r>
              <a:rPr lang="fi-FI" dirty="0" smtClean="0"/>
              <a:t>Järeät tykkipatterit sijaitsevat n. 5-10 km päässä Salpalinjasta.</a:t>
            </a:r>
          </a:p>
          <a:p>
            <a:r>
              <a:rPr lang="fi-FI" dirty="0" smtClean="0"/>
              <a:t>Pienemmille tykeille rakennettiin lisäksi puurakenteisia tykkiasemia.</a:t>
            </a:r>
            <a:endParaRPr lang="fi-FI" dirty="0"/>
          </a:p>
        </p:txBody>
      </p:sp>
      <p:pic>
        <p:nvPicPr>
          <p:cNvPr id="5122" name="Picture 2" descr="Z:\Kulttuuri ja vapaa-aika\Museotoimi\Yleinen\Omat_kansiot\Lyijynen_Elina\työt 2011\salpalinjan mahdollisuudet\Valokuvat\Lemi. Iitiä 15.8.2011\6. Juvola 4, ylhäältä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789041"/>
            <a:ext cx="5521540" cy="27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084168" y="5983364"/>
            <a:ext cx="211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Lemin </a:t>
            </a:r>
            <a:r>
              <a:rPr lang="fi-FI" sz="1600" dirty="0" err="1" smtClean="0"/>
              <a:t>Juvolan</a:t>
            </a:r>
            <a:r>
              <a:rPr lang="fi-FI" sz="1600" dirty="0" smtClean="0"/>
              <a:t> tykkiasema.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744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Teräspesäkkeet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Rakentamisen aikaan materiaaleista oli pulaa ja Salpalinjan rakentamisessa hyödynnettiin mm. tuhoutuneita panssarivaunuja. </a:t>
            </a:r>
          </a:p>
          <a:p>
            <a:r>
              <a:rPr lang="fi-FI" dirty="0"/>
              <a:t>P</a:t>
            </a:r>
            <a:r>
              <a:rPr lang="fi-FI" dirty="0" smtClean="0"/>
              <a:t>anssarivaunujen torneista tehtiin n. 40 kpl konekivääripesäkkeitä.</a:t>
            </a:r>
            <a:endParaRPr lang="fi-FI" dirty="0"/>
          </a:p>
        </p:txBody>
      </p:sp>
      <p:pic>
        <p:nvPicPr>
          <p:cNvPr id="4" name="Kuva 3" descr="135. Katettu pesäkeDSC_0218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084" b="9715"/>
          <a:stretch/>
        </p:blipFill>
        <p:spPr>
          <a:xfrm>
            <a:off x="3923928" y="3154680"/>
            <a:ext cx="4248472" cy="34492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539552" y="586369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Panssarivaunun tornista tehty konekivääripesäke Lappeenrannassa.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0294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2980" y="260648"/>
            <a:ext cx="7620000" cy="1143000"/>
          </a:xfrm>
        </p:spPr>
        <p:txBody>
          <a:bodyPr/>
          <a:lstStyle/>
          <a:p>
            <a:r>
              <a:rPr lang="fi-FI" dirty="0" smtClean="0"/>
              <a:t>Kiviesteet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08" y="1196752"/>
            <a:ext cx="8064896" cy="3096344"/>
          </a:xfrm>
        </p:spPr>
        <p:txBody>
          <a:bodyPr>
            <a:normAutofit/>
          </a:bodyPr>
          <a:lstStyle/>
          <a:p>
            <a:r>
              <a:rPr lang="fi-FI" dirty="0" smtClean="0"/>
              <a:t>Panssarivaunujen etenemisen hidastamiseksi rakennettiin kiviesteitä, joiden korkeus vaihteli 100-130 cm välillä. Yksi kivi painoi noin kolme tonnia.</a:t>
            </a:r>
          </a:p>
          <a:p>
            <a:r>
              <a:rPr lang="fi-FI" dirty="0" smtClean="0"/>
              <a:t>Yleisin oli kolmirivinen kivieste, mutta on </a:t>
            </a:r>
            <a:r>
              <a:rPr lang="fi-FI" smtClean="0"/>
              <a:t>jopa 6-riviä </a:t>
            </a:r>
            <a:r>
              <a:rPr lang="fi-FI" dirty="0" smtClean="0"/>
              <a:t>kiviesteitä, muutamassa paikassa rakennettiin myös kivimuureja.</a:t>
            </a:r>
          </a:p>
          <a:p>
            <a:r>
              <a:rPr lang="fi-FI" dirty="0" smtClean="0"/>
              <a:t>Kiviesteitä rakennettiin n. 225 kilometriä ja ne ovatkin yhä näkyvin merkki Salpalinjasta  </a:t>
            </a:r>
          </a:p>
          <a:p>
            <a:endParaRPr lang="fi-FI" dirty="0"/>
          </a:p>
        </p:txBody>
      </p:sp>
      <p:pic>
        <p:nvPicPr>
          <p:cNvPr id="3075" name="Picture 3" descr="Z:\Kulttuuri ja vapaa-aika\Museotoimi\Yleinen\Omat_kansiot\Lyijynen_Elina\työt 2011\salpalinjan mahdollisuudet\Valokuvat\Rutola  1.6.11\27. kiviestettä sillan all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933056"/>
            <a:ext cx="4464496" cy="26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860032" y="637211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Kuvat: Erilaisia kiviesteitä. </a:t>
            </a:r>
            <a:endParaRPr lang="fi-FI" sz="1600" dirty="0"/>
          </a:p>
        </p:txBody>
      </p:sp>
      <p:pic>
        <p:nvPicPr>
          <p:cNvPr id="3076" name="Picture 4" descr="Z:\Kulttuuri ja vapaa-aika\Museotoimi\Yleinen\Omat_kansiot\Lyijynen_Elina\työt 2011\salpalinjan mahdollisuudet\Valokuvat\Voisalmi, Suolahti 25.11.2011\84. este ja muur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3459193"/>
            <a:ext cx="3360539" cy="29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Taistelu- ja yhteyshaudat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6922" y="1524886"/>
            <a:ext cx="8028384" cy="4800600"/>
          </a:xfrm>
        </p:spPr>
        <p:txBody>
          <a:bodyPr/>
          <a:lstStyle/>
          <a:p>
            <a:r>
              <a:rPr lang="fi-FI" dirty="0" smtClean="0"/>
              <a:t>Sotilaiden liikkumisen turvaamiseksi majoituskorsujen ja taistelupaikkojen välille rakennettiin yhteyshautoja.</a:t>
            </a:r>
          </a:p>
          <a:p>
            <a:r>
              <a:rPr lang="fi-FI" dirty="0" smtClean="0"/>
              <a:t>Taisteluhaudat on varustettu ampumapesäkkein tai –ulokkein.</a:t>
            </a:r>
          </a:p>
          <a:p>
            <a:r>
              <a:rPr lang="fi-FI" dirty="0" smtClean="0"/>
              <a:t>Niitä kutsutaan myös juoksuhaudoiksi ja niitä rakennettiin 350 km. </a:t>
            </a:r>
          </a:p>
          <a:p>
            <a:r>
              <a:rPr lang="fi-FI" dirty="0" smtClean="0"/>
              <a:t>Kaivannot  tuettiin puilla ja kallioisessa maastossa näitä myös louhittiin. </a:t>
            </a:r>
          </a:p>
          <a:p>
            <a:pPr marL="114300" indent="0">
              <a:buNone/>
            </a:pPr>
            <a:endParaRPr lang="fi-FI" dirty="0"/>
          </a:p>
        </p:txBody>
      </p:sp>
      <p:pic>
        <p:nvPicPr>
          <p:cNvPr id="1026" name="Picture 2" descr="Z:\Kulttuuri ja vapaa-aika\Museotoimi\Yleinen\Omat_kansiot\Lyijynen_Elina\työt 2011\salpalinjan mahdollisuudet\Valokuvat\Salpalinjaretki 14.6.11 kuvaaja Seppo Pelkonen\6. Tuettu yhdyshautaa Hostikall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4427984" cy="30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187624" y="603309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Tuettua yhteyshautaa Ylämaan </a:t>
            </a:r>
            <a:r>
              <a:rPr lang="fi-FI" sz="1600" dirty="0" err="1" smtClean="0"/>
              <a:t>Hostikalla</a:t>
            </a:r>
            <a:r>
              <a:rPr lang="fi-FI" sz="1600" dirty="0" smtClean="0"/>
              <a:t>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624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Puurakenteiset kenttälinnoitteet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fi-FI" dirty="0" smtClean="0"/>
          </a:p>
          <a:p>
            <a:r>
              <a:rPr lang="fi-FI" dirty="0" smtClean="0"/>
              <a:t>Puusta rakennettiin suojia sotilaille ja kalustolle sekä ampumapesäkkeitä. Puilla tuettiin myös yhteys- ja taisteluhautoja.</a:t>
            </a:r>
          </a:p>
          <a:p>
            <a:r>
              <a:rPr lang="fi-FI" dirty="0" smtClean="0"/>
              <a:t>Puisia kenttälinnoitteita rakennettiin noin 3000 kappaletta.</a:t>
            </a:r>
          </a:p>
          <a:p>
            <a:r>
              <a:rPr lang="fi-FI" dirty="0"/>
              <a:t>M</a:t>
            </a:r>
            <a:r>
              <a:rPr lang="fi-FI" dirty="0" smtClean="0"/>
              <a:t>useokohteissa on nähtävillä uudelleen rakennettuja korsuja ja muita rakenteita.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146" name="Picture 2" descr="Z:\Kulttuuri ja vapaa-aika\Museotoimi\Yleinen\Omat_kansiot\Lyijynen_Elina\työt 2011\salpalinjan mahdollisuudet\Valokuvat\Miehikkälä ja Virolahti  9.8.11\10. V puolen ryhmän puinen kenttäkorsu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146" y="3645024"/>
            <a:ext cx="5082159" cy="2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79277" y="567177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Puolen ryhmän puinen kenttäkorsu, Virolahden Bunkkerimuseo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025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Kaivannot ja muut esteet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412776"/>
            <a:ext cx="8136904" cy="4800600"/>
          </a:xfrm>
        </p:spPr>
        <p:txBody>
          <a:bodyPr>
            <a:normAutofit/>
          </a:bodyPr>
          <a:lstStyle/>
          <a:p>
            <a:r>
              <a:rPr lang="fi-FI" dirty="0" smtClean="0"/>
              <a:t>Panssarivaunujen liikkumista rajoittamaan kaivettiin isoja jyrkkäreunaisia ojia eli panssarikaivantoja noin 130 km. </a:t>
            </a:r>
          </a:p>
          <a:p>
            <a:r>
              <a:rPr lang="fi-FI" dirty="0" smtClean="0"/>
              <a:t>Muita estetyyppejä olivat mm. rinneleikkaukset ja luonnonesteet kuten suot ja järvet.</a:t>
            </a:r>
          </a:p>
          <a:p>
            <a:r>
              <a:rPr lang="fi-FI" dirty="0" smtClean="0"/>
              <a:t>Jalkaväen etenemistä hidastivat piikkilankaesteet, jotka olivat tiheitä monilankaisia esteitä. Esteitä rakennettiin yli 300 kilometriä. Piikkilangat purettiin pois sodan jälkeen.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099" name="Picture 3" descr="Z:\Kulttuuri ja vapaa-aika\Museotoimi\Yleinen\Omat_kansiot\Lyijynen_Elina\työt 2011\salpalinjan mahdollisuudet\Valokuvat\Miehikkälä ja Virolahti  9.8.11\13. V. espanjalainen rat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" y="4036785"/>
            <a:ext cx="3792289" cy="25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499992" y="570221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”Espanjalainen ratsu” eli siirrettävä piikkilankaeste, Virolahden Bunkkerimuseo.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8123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 rakenteet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018" y="1484784"/>
            <a:ext cx="7753672" cy="4800600"/>
          </a:xfrm>
        </p:spPr>
        <p:txBody>
          <a:bodyPr>
            <a:normAutofit/>
          </a:bodyPr>
          <a:lstStyle/>
          <a:p>
            <a:r>
              <a:rPr lang="fi-FI" dirty="0" smtClean="0"/>
              <a:t>Salpalinjan rakentamiseksi tarvittiin myös uusia teitä, koska puolustuslinja sijaitsi harvaan asutuilla alueilla.</a:t>
            </a:r>
          </a:p>
          <a:p>
            <a:r>
              <a:rPr lang="fi-FI" dirty="0" smtClean="0"/>
              <a:t>Kivilouhoksia avattiin  estekivien louhintaa varteen, betonitöitä varten tarvittiin murskaamoja ja betoniasemia. Eri tarkoituksiin tarvittiin työpajoja ja varastoja.</a:t>
            </a:r>
          </a:p>
          <a:p>
            <a:r>
              <a:rPr lang="fi-FI" dirty="0" smtClean="0"/>
              <a:t>Rakentajien tarpeisiin tehtiin majoitus- ja ruokalaparakkeja, saunoja, kaivoja ym. </a:t>
            </a:r>
          </a:p>
          <a:p>
            <a:r>
              <a:rPr lang="fi-FI" dirty="0" smtClean="0"/>
              <a:t>Maastoon jäi myös kesken-				       </a:t>
            </a:r>
            <a:r>
              <a:rPr lang="fi-FI" dirty="0" err="1" smtClean="0"/>
              <a:t>eräisiä</a:t>
            </a:r>
            <a:r>
              <a:rPr lang="fi-FI" dirty="0" smtClean="0"/>
              <a:t> rakenteita, louhittuja			</a:t>
            </a:r>
            <a:r>
              <a:rPr lang="fi-FI" dirty="0"/>
              <a:t> </a:t>
            </a:r>
            <a:r>
              <a:rPr lang="fi-FI" dirty="0" smtClean="0"/>
              <a:t>         korsunpohjia ym. 			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403648" y="60028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Keskeneräiseksi jäänyt louhittu korsun pohja. </a:t>
            </a:r>
            <a:endParaRPr lang="fi-FI" sz="1600" dirty="0"/>
          </a:p>
        </p:txBody>
      </p:sp>
      <p:pic>
        <p:nvPicPr>
          <p:cNvPr id="1027" name="Picture 3" descr="Z:\Kulttuuri ja vapaa-aika\Museotoimi\Yleinen\Omat_kansiot\Lyijynen_Elina\työt 2011\salpalinjan mahdollisuudet\Valokuvat\Voisalmi, Suolahti 25.11.2011\91. majoituskorsun pohja suolaht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108026" cy="27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84779" cy="1143000"/>
          </a:xfrm>
        </p:spPr>
        <p:txBody>
          <a:bodyPr/>
          <a:lstStyle/>
          <a:p>
            <a:r>
              <a:rPr lang="fi-FI" dirty="0" smtClean="0"/>
              <a:t>Salpalinjan nykytila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268760"/>
            <a:ext cx="7969696" cy="3600400"/>
          </a:xfrm>
        </p:spPr>
        <p:txBody>
          <a:bodyPr/>
          <a:lstStyle/>
          <a:p>
            <a:r>
              <a:rPr lang="fi-FI" dirty="0" smtClean="0"/>
              <a:t>Kantalinnoitteet kuten teräsbetonikorsut ja kiviesteet ovat yhä maastossa nähtävillä, joitakin korsuja on peitetty ja kiviesteisiin on raivattu aukkoja. </a:t>
            </a:r>
          </a:p>
          <a:p>
            <a:r>
              <a:rPr lang="fi-FI" dirty="0" smtClean="0"/>
              <a:t>Kenttälinnoitteista on tallella lähinnä kaivantoja. Puurakenteet on purettu pois heti sodan jälkeen ja kaivantoja on täytetty.</a:t>
            </a:r>
          </a:p>
          <a:p>
            <a:r>
              <a:rPr lang="fi-FI" dirty="0" smtClean="0"/>
              <a:t>Osa linnoitteista on säilynyt lähes alkuperäisessä kunnossa ja kunnostettuja kohteita on nähtävillä mm. Miehikkälässä  Salpalinja-museolla ja Virolahdella Bunkkerimuseolla.</a:t>
            </a:r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 descr="Z:\Kulttuuri ja vapaa-aika\Museotoimi\Yleinen\Omat_kansiot\Lyijynen_Elina\työt 2011\salpalinjan mahdollisuudet\Valokuvat\Rutola  1.6.11\17. Tähytyskupu ja syreeni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4322280"/>
            <a:ext cx="4130019" cy="24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403648" y="602128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Majoituskorsun tähystyskupu pihapiirissä.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178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Salpalinjan linnoitteet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543104"/>
            <a:ext cx="5544616" cy="452596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Salpalinja rakennettiin Suomen itärajalle vuosien 1940-1944 välisenä aikana.</a:t>
            </a:r>
          </a:p>
          <a:p>
            <a:r>
              <a:rPr lang="fi-FI" dirty="0" smtClean="0"/>
              <a:t>Rakentamassa oli parhaillaan 35 000 miestä ja 2000 </a:t>
            </a:r>
            <a:r>
              <a:rPr lang="fi-FI" dirty="0" err="1" smtClean="0"/>
              <a:t>lottaa</a:t>
            </a:r>
            <a:r>
              <a:rPr lang="fi-FI" dirty="0" smtClean="0"/>
              <a:t> sekä tuhansia sotilaita.</a:t>
            </a:r>
          </a:p>
          <a:p>
            <a:r>
              <a:rPr lang="fi-FI" dirty="0" smtClean="0"/>
              <a:t>Salpalinja on rakennettu puolustautumista varten ja linnoitteita on 900 km matkalla.</a:t>
            </a:r>
          </a:p>
          <a:p>
            <a:r>
              <a:rPr lang="fi-FI" dirty="0"/>
              <a:t>Linnoitteita on eniten Suomenlahden ja Kivijärven välisellä </a:t>
            </a:r>
            <a:r>
              <a:rPr lang="fi-FI" dirty="0" smtClean="0"/>
              <a:t>alueella.</a:t>
            </a:r>
            <a:endParaRPr lang="fi-FI" dirty="0"/>
          </a:p>
          <a:p>
            <a:r>
              <a:rPr lang="fi-FI" dirty="0"/>
              <a:t>Linnoitteiden määrä vähenee pohjoiseen mentäessä ja pohjoisimmat säilyneet linnoitteet ovat </a:t>
            </a:r>
            <a:r>
              <a:rPr lang="fi-FI" dirty="0" smtClean="0"/>
              <a:t>Savukoskella.</a:t>
            </a:r>
          </a:p>
          <a:p>
            <a:r>
              <a:rPr lang="fi-FI" dirty="0" smtClean="0"/>
              <a:t>Linnoitteet jaetaan kanta- ja kenttälinnoitteisiin.</a:t>
            </a:r>
            <a:endParaRPr lang="fi-FI" dirty="0"/>
          </a:p>
          <a:p>
            <a:pPr marL="11430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314" r="1219"/>
          <a:stretch>
            <a:fillRect/>
          </a:stretch>
        </p:blipFill>
        <p:spPr bwMode="black">
          <a:xfrm>
            <a:off x="5681747" y="1412776"/>
            <a:ext cx="2766487" cy="429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652120" y="5661248"/>
            <a:ext cx="278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Salpalinjan sijainti v. 1940. Lähde: Arimo.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132856"/>
            <a:ext cx="7424336" cy="3508977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/>
              <a:t>Valokuvat Salpalinjan mahdollisuudet –hankkeet I ja II, v. 2011, Elina Lyijynen ja Seppo Pelkonen</a:t>
            </a:r>
          </a:p>
          <a:p>
            <a:r>
              <a:rPr lang="fi-FI" sz="2400" dirty="0" smtClean="0"/>
              <a:t>Matka Salpalinjalle –opas, Armi Oinonen ja Arvo </a:t>
            </a:r>
            <a:r>
              <a:rPr lang="fi-FI" sz="2400" dirty="0" err="1" smtClean="0"/>
              <a:t>Tolmunen</a:t>
            </a:r>
            <a:r>
              <a:rPr lang="fi-FI" sz="2400" dirty="0" smtClean="0"/>
              <a:t>, v. 2005</a:t>
            </a:r>
          </a:p>
          <a:p>
            <a:r>
              <a:rPr lang="fi-FI" sz="2400" dirty="0" smtClean="0"/>
              <a:t>Salpa-asema – Sodan monumentti, Ilkka Länsivaara, Arvo </a:t>
            </a:r>
            <a:r>
              <a:rPr lang="fi-FI" sz="2400" dirty="0" err="1" smtClean="0"/>
              <a:t>Tolmunen</a:t>
            </a:r>
            <a:r>
              <a:rPr lang="fi-FI" sz="2400" dirty="0" smtClean="0"/>
              <a:t> v. 1994</a:t>
            </a:r>
          </a:p>
          <a:p>
            <a:r>
              <a:rPr lang="fi-FI" sz="2400" dirty="0" smtClean="0"/>
              <a:t>Suomen linnoittamisen historia 1918-1940, Reino Arimo, v. 1981</a:t>
            </a:r>
          </a:p>
          <a:p>
            <a:r>
              <a:rPr lang="fi-FI" sz="2400" dirty="0" smtClean="0"/>
              <a:t>Salpalinjan inventointiraportti 2012, Museovirasto</a:t>
            </a:r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95536" y="5726488"/>
            <a:ext cx="7848600" cy="576262"/>
            <a:chOff x="340" y="3372"/>
            <a:chExt cx="4944" cy="363"/>
          </a:xfrm>
        </p:grpSpPr>
        <p:pic>
          <p:nvPicPr>
            <p:cNvPr id="5" name="Picture 13" descr="ELY_LA01_Logo___FI_B3___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372"/>
              <a:ext cx="99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 descr="leader-logo-rgb2-300x3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372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lippu_ja_tunnuslausepaino1-300x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372"/>
              <a:ext cx="1724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LSKY_norppa_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372"/>
              <a:ext cx="96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42" y="519191"/>
            <a:ext cx="2464138" cy="9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Kantalinnoitteet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268760"/>
            <a:ext cx="8424936" cy="4800600"/>
          </a:xfrm>
        </p:spPr>
        <p:txBody>
          <a:bodyPr>
            <a:normAutofit/>
          </a:bodyPr>
          <a:lstStyle/>
          <a:p>
            <a:r>
              <a:rPr lang="fi-FI" dirty="0" smtClean="0"/>
              <a:t>Kantalinnoitteet ovat joko teräksestä, betonista, kivestä tai muista aikaa kestävistä materiaaleista tehdyt rakennelmat.</a:t>
            </a:r>
          </a:p>
          <a:p>
            <a:r>
              <a:rPr lang="fi-FI" dirty="0" smtClean="0"/>
              <a:t>Näitä ovat mm. teräsbetonikorsut, luolat, tykistöpatterit ja kiviesteet.</a:t>
            </a:r>
          </a:p>
          <a:p>
            <a:r>
              <a:rPr lang="fi-FI" dirty="0" smtClean="0"/>
              <a:t>Kantalinnoitteita rakensivat ammattimiehet ja rakennusyritykset. Niiden rakentamiseen tarvittiin erikoistyökaluja ja koneita.</a:t>
            </a:r>
          </a:p>
          <a:p>
            <a:r>
              <a:rPr lang="fi-FI" dirty="0" smtClean="0"/>
              <a:t>Kantalinnoitteita kutsutaan myös kestolaitteiksi. </a:t>
            </a:r>
          </a:p>
          <a:p>
            <a:r>
              <a:rPr lang="fi-FI" dirty="0"/>
              <a:t>Erilaisia teräsbetonikorsuja  ja muita rakenteita </a:t>
            </a:r>
            <a:r>
              <a:rPr lang="fi-FI" dirty="0" smtClean="0"/>
              <a:t>tehtiin n. 770 kpl.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9218" name="Picture 2" descr="Z:\Kulttuuri ja vapaa-aika\Museotoimi\Yleinen\Omat_kansiot\Lyijynen_Elina\työt 2011\salpalinjan mahdollisuudet\Valokuvat\Voisalmi 11.10.2011\IMG_168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913" y="4109451"/>
            <a:ext cx="6006271" cy="26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588224" y="60932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Voisalmen konekiväärikorsu.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6915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Kenttälinnoitteet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3155" y="1268760"/>
            <a:ext cx="8251322" cy="4512568"/>
          </a:xfrm>
        </p:spPr>
        <p:txBody>
          <a:bodyPr>
            <a:normAutofit/>
          </a:bodyPr>
          <a:lstStyle/>
          <a:p>
            <a:r>
              <a:rPr lang="fi-FI" dirty="0" smtClean="0"/>
              <a:t>Kenttälinnoitteet ovat pääasiassa puusta ja maasta käsityökaluin tehtyjä.</a:t>
            </a:r>
          </a:p>
          <a:p>
            <a:r>
              <a:rPr lang="fi-FI" dirty="0" smtClean="0"/>
              <a:t>Näitä olivat kaivetut yhteys- ja taisteluhaudat, puiset majoituskorsut, ampuma- ja taistelupesäkkeet sekä erilaiset kaivanto- ja piikkilankaesteet.</a:t>
            </a:r>
          </a:p>
          <a:p>
            <a:r>
              <a:rPr lang="fi-FI" dirty="0" smtClean="0"/>
              <a:t>Kenttälinnoitteista suuren osan tekivät sotilaat ja niitä kutsutaan myös kenttälaitteiksi.</a:t>
            </a:r>
          </a:p>
          <a:p>
            <a:endParaRPr lang="fi-FI" dirty="0"/>
          </a:p>
        </p:txBody>
      </p:sp>
      <p:pic>
        <p:nvPicPr>
          <p:cNvPr id="4" name="Picture 2" descr="Z:\Kulttuuri ja vapaa-aika\Museotoimi\Yleinen\Omat_kansiot\Lyijynen_Elina\työt 2011\salpalinjan mahdollisuudet\Valokuvat\Kuvia kyläkävelyyn 2.10.2011\40.. Panssarieste ja taisteluhauta luolen edustall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5"/>
          <a:stretch/>
        </p:blipFill>
        <p:spPr bwMode="auto">
          <a:xfrm>
            <a:off x="251520" y="3861048"/>
            <a:ext cx="5884912" cy="28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293741" y="5363357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Mutkittelevaa taisteluhautaa ja panssarikaivantoa vierekkäin.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345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Teräsbetonikorsut eli bunkkerit 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417175"/>
            <a:ext cx="8229600" cy="4525963"/>
          </a:xfrm>
        </p:spPr>
        <p:txBody>
          <a:bodyPr/>
          <a:lstStyle/>
          <a:p>
            <a:r>
              <a:rPr lang="fi-FI" dirty="0" smtClean="0"/>
              <a:t>Salpalinjan yleisin korsutyyppi oli kuvassa oleva 20 miehen majoitus- ja konekiväärikorsu, joita rakennettiin Salpalinjalle noin 200 kpl.</a:t>
            </a:r>
          </a:p>
          <a:p>
            <a:r>
              <a:rPr lang="fi-FI" dirty="0" smtClean="0"/>
              <a:t>Paksut seinät ja katto suojaavat miehistöä vihollisen tulituksesta.</a:t>
            </a:r>
          </a:p>
          <a:p>
            <a:r>
              <a:rPr lang="fi-FI" dirty="0"/>
              <a:t>K</a:t>
            </a:r>
            <a:r>
              <a:rPr lang="fi-FI" dirty="0" smtClean="0"/>
              <a:t>orsun ulkomitat: n. 15 * 9 m, etuseinän ja katon paksuus yli 2 m.</a:t>
            </a:r>
          </a:p>
          <a:p>
            <a:pPr marL="114300" indent="0">
              <a:buNone/>
            </a:pPr>
            <a:endParaRPr lang="fi-FI" dirty="0"/>
          </a:p>
          <a:p>
            <a:endParaRPr lang="fi-FI" dirty="0"/>
          </a:p>
          <a:p>
            <a:pPr marL="114300" indent="0">
              <a:buNone/>
            </a:pPr>
            <a:endParaRPr lang="fi-FI" dirty="0" smtClean="0"/>
          </a:p>
          <a:p>
            <a:endParaRPr lang="fi-FI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832077"/>
            <a:ext cx="5004048" cy="272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3059832" y="6458462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Kuva:Konekiväärikorsun</a:t>
            </a:r>
            <a:r>
              <a:rPr lang="fi-FI" dirty="0" smtClean="0"/>
              <a:t> kaaviopiirros. Lähde: Arimo.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6073035" y="33569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Siipimuuri suojaa </a:t>
            </a:r>
          </a:p>
          <a:p>
            <a:r>
              <a:rPr lang="fi-FI" dirty="0" smtClean="0"/>
              <a:t>ampuma-aukkoa.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86462" y="43651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Korsuissa oli kaksikerroksiset laverit, joihin mahtui viisi miestä rinnakkain nukkumaan.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5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661" y="332656"/>
            <a:ext cx="8352928" cy="4248472"/>
          </a:xfrm>
        </p:spPr>
        <p:txBody>
          <a:bodyPr>
            <a:normAutofit/>
          </a:bodyPr>
          <a:lstStyle/>
          <a:p>
            <a:r>
              <a:rPr lang="fi-FI" dirty="0" smtClean="0"/>
              <a:t>Korsut on rakennettu maan alle ja niistä on nähtävillä vain ampumasuunta ja sisäänkäynti.</a:t>
            </a:r>
          </a:p>
          <a:p>
            <a:r>
              <a:rPr lang="fi-FI" dirty="0" smtClean="0"/>
              <a:t>Ampumasuunnassa on usein kaksi aukkoa, konekiväärin ampuma-aukko ja tähystysaukko. Se on naamioitu esim. kivetyksellä  tai maalauksella. </a:t>
            </a:r>
          </a:p>
          <a:p>
            <a:r>
              <a:rPr lang="fi-FI" dirty="0"/>
              <a:t>Korsun katolla on usein pallomainen teräksinen tähystyskupu, josta pystyi tarkkailemaan vihollisen etenemistä.</a:t>
            </a:r>
          </a:p>
          <a:p>
            <a:endParaRPr lang="fi-FI" dirty="0" smtClean="0"/>
          </a:p>
          <a:p>
            <a:pPr marL="114300" indent="0">
              <a:buNone/>
            </a:pPr>
            <a:r>
              <a:rPr lang="fi-FI" dirty="0" smtClean="0"/>
              <a:t>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95536" y="587727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Kuvat: Naamioimaton tähystyskupu ja konekiväärikorsun ampumasuunta.</a:t>
            </a:r>
            <a:endParaRPr lang="fi-FI" sz="1600" dirty="0"/>
          </a:p>
        </p:txBody>
      </p:sp>
      <p:pic>
        <p:nvPicPr>
          <p:cNvPr id="8194" name="Picture 2" descr="Z:\Kulttuuri ja vapaa-aika\Museotoimi\Yleinen\Omat_kansiot\Lyijynen_Elina\työt 2011\salpalinjan mahdollisuudet\Valokuvat\Rutola  1.6.11\22. 901 ampumaauko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851430"/>
            <a:ext cx="4284931" cy="28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38" y="3140968"/>
            <a:ext cx="3869803" cy="24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332656"/>
            <a:ext cx="8496944" cy="4104456"/>
          </a:xfrm>
        </p:spPr>
        <p:txBody>
          <a:bodyPr/>
          <a:lstStyle/>
          <a:p>
            <a:r>
              <a:rPr lang="fi-FI" dirty="0" smtClean="0"/>
              <a:t>Korsun sisätilat eivät ole kovin viihtyisät. Seinät ja lattia ovat betonia, katossa on ollut äänieriste. </a:t>
            </a:r>
          </a:p>
          <a:p>
            <a:r>
              <a:rPr lang="fi-FI" dirty="0" smtClean="0"/>
              <a:t>Lämmönlähteenä korsuissa on ollut kamiina ja korsuissa on joko kaivo tai vesisäiliö.</a:t>
            </a:r>
          </a:p>
          <a:p>
            <a:r>
              <a:rPr lang="fi-FI" dirty="0"/>
              <a:t>Asekorsuissa saattoi olla aseistuksena joko konekivääri tai panssarintorjuntatykki tai molemmat</a:t>
            </a:r>
            <a:r>
              <a:rPr lang="fi-FI" dirty="0" smtClean="0"/>
              <a:t>.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4" y="2708920"/>
            <a:ext cx="4414855" cy="293049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66" y="3274506"/>
            <a:ext cx="4155948" cy="294132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395536" y="6309320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Kuvat: Konekivääri Virolahden bunkkerimuseolta ja korsun tyhjennetty majoitustil</a:t>
            </a:r>
            <a:r>
              <a:rPr lang="fi-FI" sz="1600" dirty="0"/>
              <a:t>a</a:t>
            </a:r>
            <a:r>
              <a:rPr lang="fi-FI" sz="1600" dirty="0" smtClean="0"/>
              <a:t>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2979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89756" y="1124744"/>
            <a:ext cx="4824536" cy="5616624"/>
          </a:xfrm>
        </p:spPr>
        <p:txBody>
          <a:bodyPr>
            <a:normAutofit/>
          </a:bodyPr>
          <a:lstStyle/>
          <a:p>
            <a:r>
              <a:rPr lang="fi-FI" dirty="0"/>
              <a:t>A</a:t>
            </a:r>
            <a:r>
              <a:rPr lang="fi-FI" dirty="0" smtClean="0"/>
              <a:t>sekorsujen lisäksi muita korsutyyppejä ovat majoitus-, tulenjohto-, komento- ja viestikorsut.</a:t>
            </a:r>
          </a:p>
          <a:p>
            <a:r>
              <a:rPr lang="fi-FI" dirty="0" smtClean="0"/>
              <a:t>Ilman majoitustilaa olevia kutsutaan pesäkkeiksi.</a:t>
            </a:r>
          </a:p>
          <a:p>
            <a:r>
              <a:rPr lang="fi-FI" dirty="0" smtClean="0"/>
              <a:t>Korsut ovat malliltaan erilaisia riippuen käyttötarkoituksesta, aseistuksesta sekä sijoittumisessa maastoon. </a:t>
            </a:r>
          </a:p>
          <a:p>
            <a:r>
              <a:rPr lang="fi-FI" dirty="0" smtClean="0"/>
              <a:t>Rakenteelliset yksityiskohdat ja naamiointi vaihtelevat alueittain.</a:t>
            </a:r>
          </a:p>
          <a:p>
            <a:pPr marL="114300" indent="0">
              <a:buNone/>
            </a:pPr>
            <a:endParaRPr lang="fi-FI" dirty="0"/>
          </a:p>
        </p:txBody>
      </p:sp>
      <p:pic>
        <p:nvPicPr>
          <p:cNvPr id="10242" name="Picture 2" descr="C:\Documents and Settings\lyijynem\Työpöytä\16. sisäänkäyn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157381" cy="44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95536" y="566124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Kuva: Konekiväärikorsun sisäänkäynti, huom. vaakuna koristelu.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3619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Pallokorsut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38844"/>
            <a:ext cx="7764016" cy="4800600"/>
          </a:xfrm>
        </p:spPr>
        <p:txBody>
          <a:bodyPr/>
          <a:lstStyle/>
          <a:p>
            <a:r>
              <a:rPr lang="fi-FI" dirty="0" smtClean="0"/>
              <a:t>Vuonna 1943 aloitettiin rakentamaan pyöreitä nopeasti valmistuvia pallo- eli imubetonikorsuja.</a:t>
            </a:r>
          </a:p>
          <a:p>
            <a:r>
              <a:rPr lang="fi-FI" dirty="0" smtClean="0"/>
              <a:t>Ne oli tarkoitettu ainoastaan majoittumista varten 10 miehelle. </a:t>
            </a:r>
            <a:r>
              <a:rPr lang="fi-FI" dirty="0"/>
              <a:t>K</a:t>
            </a:r>
            <a:r>
              <a:rPr lang="fi-FI" dirty="0" smtClean="0"/>
              <a:t>orsuissa oli laverit ja kamiina.</a:t>
            </a:r>
          </a:p>
          <a:p>
            <a:r>
              <a:rPr lang="fi-FI" dirty="0" smtClean="0"/>
              <a:t>Korsut valettiin betonista ison kumipallon päälle.</a:t>
            </a:r>
          </a:p>
          <a:p>
            <a:pPr indent="-342900"/>
            <a:r>
              <a:rPr lang="fi-FI" dirty="0"/>
              <a:t>Pallokorsuja rakennettiin </a:t>
            </a:r>
            <a:r>
              <a:rPr lang="fi-FI" dirty="0" smtClean="0"/>
              <a:t>n</a:t>
            </a:r>
            <a:r>
              <a:rPr lang="fi-FI" dirty="0"/>
              <a:t>. 250 </a:t>
            </a:r>
            <a:r>
              <a:rPr lang="fi-FI" dirty="0" smtClean="0"/>
              <a:t>kpl, osa on hävinnyt.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2858" b="1832"/>
          <a:stretch/>
        </p:blipFill>
        <p:spPr bwMode="auto">
          <a:xfrm rot="10920000">
            <a:off x="4708659" y="3609804"/>
            <a:ext cx="3695520" cy="31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907704" y="56612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Kuva: Pallokorsun rakenne. Lähde Arimo.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9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rekkäinen">
  <a:themeElements>
    <a:clrScheme name="Paperi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rekkäinen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776</TotalTime>
  <Words>1035</Words>
  <Application>Microsoft Office PowerPoint</Application>
  <PresentationFormat>Näytössä katseltava diaesitys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Vierekkäinen</vt:lpstr>
      <vt:lpstr>Salpalinjan linnoitteet</vt:lpstr>
      <vt:lpstr>Salpalinjan linnoitteet</vt:lpstr>
      <vt:lpstr>Kantalinnoitteet</vt:lpstr>
      <vt:lpstr>Kenttälinnoitteet</vt:lpstr>
      <vt:lpstr>Teräsbetonikorsut eli bunkkerit  </vt:lpstr>
      <vt:lpstr>PowerPoint-esitys</vt:lpstr>
      <vt:lpstr>PowerPoint-esitys</vt:lpstr>
      <vt:lpstr>PowerPoint-esitys</vt:lpstr>
      <vt:lpstr>Pallokorsut</vt:lpstr>
      <vt:lpstr>Pallokorsut</vt:lpstr>
      <vt:lpstr>Luolat</vt:lpstr>
      <vt:lpstr>Linnoitustykistö</vt:lpstr>
      <vt:lpstr>Teräspesäkkeet</vt:lpstr>
      <vt:lpstr>Kiviesteet</vt:lpstr>
      <vt:lpstr>Taistelu- ja yhteyshaudat</vt:lpstr>
      <vt:lpstr>Puurakenteiset kenttälinnoitteet</vt:lpstr>
      <vt:lpstr>Kaivannot ja muut esteet</vt:lpstr>
      <vt:lpstr>Muut rakenteet</vt:lpstr>
      <vt:lpstr>Salpalinjan nykytila</vt:lpstr>
      <vt:lpstr>Lähteet</vt:lpstr>
    </vt:vector>
  </TitlesOfParts>
  <Company>Saimaan Talous ja Tieto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Salpalinjan linnoiteet</dc:title>
  <dc:creator>Lyijynen Elina</dc:creator>
  <cp:lastModifiedBy>Nurmio Riina</cp:lastModifiedBy>
  <cp:revision>103</cp:revision>
  <cp:lastPrinted>2012-02-16T06:33:26Z</cp:lastPrinted>
  <dcterms:created xsi:type="dcterms:W3CDTF">2012-02-15T08:07:33Z</dcterms:created>
  <dcterms:modified xsi:type="dcterms:W3CDTF">2017-03-07T06:32:48Z</dcterms:modified>
  <cp:contentStatus/>
</cp:coreProperties>
</file>