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5"/>
  </p:sldMasterIdLst>
  <p:notesMasterIdLst>
    <p:notesMasterId r:id="rId13"/>
  </p:notesMasterIdLst>
  <p:handoutMasterIdLst>
    <p:handoutMasterId r:id="rId14"/>
  </p:handoutMasterIdLst>
  <p:sldIdLst>
    <p:sldId id="258" r:id="rId6"/>
    <p:sldId id="259" r:id="rId7"/>
    <p:sldId id="260" r:id="rId8"/>
    <p:sldId id="264" r:id="rId9"/>
    <p:sldId id="261" r:id="rId10"/>
    <p:sldId id="263" r:id="rId11"/>
    <p:sldId id="262" r:id="rId12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A0FC-EF97-431C-BE4C-42DB282923ED}" v="5" dt="2022-03-09T12:32:3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2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D82D-1E8E-5346-A0BA-C77FCB0C7363}" type="datetime1">
              <a:rPr lang="fi-FI" smtClean="0"/>
              <a:t>1.7.2022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37F35-C4AA-524D-9B85-2A081DB590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7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F122-FE9E-624C-87A5-29B2AFF61F1D}" type="datetime1">
              <a:rPr lang="fi-FI" smtClean="0"/>
              <a:t>1.7.2022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78CC4-4DB1-F343-87E3-1E7EE90EE7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253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IMG_642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061" y="2690364"/>
            <a:ext cx="5246690" cy="1329105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2"/>
                </a:solidFill>
                <a:effectLst>
                  <a:outerShdw blurRad="552450" dir="2700000" sx="122000" sy="122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0060" y="4209681"/>
            <a:ext cx="5186931" cy="369332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 anchorCtr="0">
            <a:sp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Kuva 15" descr="neliövalk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98"/>
          <a:stretch/>
        </p:blipFill>
        <p:spPr>
          <a:xfrm>
            <a:off x="6675967" y="3354917"/>
            <a:ext cx="2468033" cy="1788583"/>
          </a:xfrm>
          <a:prstGeom prst="rect">
            <a:avLst/>
          </a:prstGeom>
        </p:spPr>
      </p:pic>
      <p:pic>
        <p:nvPicPr>
          <p:cNvPr id="15" name="Kuva 14" descr="lp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4" y="4287917"/>
            <a:ext cx="1820333" cy="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6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881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lappeenranta_satama_96B967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76711" y="549415"/>
            <a:ext cx="4427539" cy="1329105"/>
          </a:xfrm>
        </p:spPr>
        <p:txBody>
          <a:bodyPr anchor="b">
            <a:noAutofit/>
          </a:bodyPr>
          <a:lstStyle>
            <a:lvl1pPr algn="l">
              <a:defRPr sz="3800" b="1">
                <a:solidFill>
                  <a:schemeClr val="bg1"/>
                </a:solidFill>
                <a:effectLst>
                  <a:outerShdw blurRad="193675" dir="8100000" algn="tr" rotWithShape="0">
                    <a:prstClr val="black">
                      <a:alpha val="48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176710" y="2117250"/>
            <a:ext cx="4427539" cy="323165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wrap="square" anchor="ctr" anchorCtr="0">
            <a:spAutoFit/>
          </a:bodyPr>
          <a:lstStyle>
            <a:lvl1pPr marL="0" indent="0" algn="l"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 descr="neliövalk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98"/>
          <a:stretch/>
        </p:blipFill>
        <p:spPr>
          <a:xfrm>
            <a:off x="6675967" y="3354917"/>
            <a:ext cx="2468033" cy="1788583"/>
          </a:xfrm>
          <a:prstGeom prst="rect">
            <a:avLst/>
          </a:prstGeom>
        </p:spPr>
      </p:pic>
      <p:pic>
        <p:nvPicPr>
          <p:cNvPr id="14" name="Kuva 13" descr="lp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4" y="4287917"/>
            <a:ext cx="1820333" cy="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09733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Suorakulmio 5"/>
          <p:cNvSpPr/>
          <p:nvPr userDrawn="1"/>
        </p:nvSpPr>
        <p:spPr>
          <a:xfrm>
            <a:off x="0" y="4097705"/>
            <a:ext cx="9144000" cy="10457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2261" y="3657599"/>
            <a:ext cx="6446839" cy="685801"/>
          </a:xfrm>
          <a:solidFill>
            <a:schemeClr val="accent3"/>
          </a:solidFill>
          <a:effectLst/>
        </p:spPr>
        <p:txBody>
          <a:bodyPr anchor="ctr">
            <a:noAutofit/>
          </a:bodyPr>
          <a:lstStyle>
            <a:lvl1pPr algn="l">
              <a:defRPr sz="3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22261" y="4556800"/>
            <a:ext cx="5186931" cy="36933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 anchorCtr="0">
            <a:sp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Kuva 14" descr="lpr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4" y="4287917"/>
            <a:ext cx="1820333" cy="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, 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55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6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0151"/>
            <a:ext cx="5073650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5822950" y="1200151"/>
            <a:ext cx="2863848" cy="33944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295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ja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0151"/>
            <a:ext cx="2362200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6896100" y="1200151"/>
            <a:ext cx="1790700" cy="33944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4"/>
          </p:nvPr>
        </p:nvSpPr>
        <p:spPr>
          <a:xfrm>
            <a:off x="3073400" y="1200151"/>
            <a:ext cx="1778000" cy="33944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5"/>
          </p:nvPr>
        </p:nvSpPr>
        <p:spPr>
          <a:xfrm>
            <a:off x="4991100" y="1200151"/>
            <a:ext cx="1778000" cy="33944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42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324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051585"/>
            <a:ext cx="4040188" cy="26098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39324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051585"/>
            <a:ext cx="4041775" cy="26098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76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65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46825" y="4199017"/>
            <a:ext cx="5186931" cy="369332"/>
          </a:xfr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 anchorCtr="0">
            <a:sp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735010" y="3263900"/>
            <a:ext cx="7619903" cy="795705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193675" dir="8100000" algn="tr" rotWithShape="0">
                    <a:prstClr val="black">
                      <a:alpha val="86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61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43900" y="4749841"/>
            <a:ext cx="434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32ACB503-BC54-3F4E-8812-811D305E91E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457199" y="1066801"/>
            <a:ext cx="8229601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3225924" y="4749841"/>
            <a:ext cx="4994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LAPPEENRANNAN </a:t>
            </a:r>
          </a:p>
          <a:p>
            <a:pPr algn="r"/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KAUPUNKI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343900" y="4749841"/>
            <a:ext cx="0" cy="2738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5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70" r:id="rId3"/>
    <p:sldLayoutId id="2147483671" r:id="rId4"/>
    <p:sldLayoutId id="2147483686" r:id="rId5"/>
    <p:sldLayoutId id="2147483704" r:id="rId6"/>
    <p:sldLayoutId id="2147483672" r:id="rId7"/>
    <p:sldLayoutId id="2147483673" r:id="rId8"/>
    <p:sldLayoutId id="2147483674" r:id="rId9"/>
    <p:sldLayoutId id="2147483675" r:id="rId10"/>
    <p:sldLayoutId id="2147483724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vuosittain 2017-2021</a:t>
            </a:r>
            <a:br>
              <a:rPr lang="fi-FI" dirty="0"/>
            </a:br>
            <a:r>
              <a:rPr lang="fi-FI" sz="2000" dirty="0"/>
              <a:t>Raskas liikenne (kuorma- ja linja-autot), saapuneet ja lähteneet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1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24C8D33-7AC5-448A-8805-8A17E5E12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920" y="1218126"/>
            <a:ext cx="4854344" cy="37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raja-asemilla 2017-2021</a:t>
            </a:r>
            <a:br>
              <a:rPr lang="fi-FI" dirty="0"/>
            </a:br>
            <a:r>
              <a:rPr lang="fi-FI" sz="2000" dirty="0"/>
              <a:t>Raskas liikenne (kuorma- ja linja-autot), saapuneet ja lähteneet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2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9D3AA2D-A548-4A6F-A11A-F18F943B2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372" y="1200150"/>
            <a:ext cx="5389865" cy="38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1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2017-2021</a:t>
            </a:r>
            <a:br>
              <a:rPr lang="fi-FI" dirty="0"/>
            </a:br>
            <a:r>
              <a:rPr lang="fi-FI" sz="2000" dirty="0"/>
              <a:t>Henkilöliikenne (henkilö- ja pakettiautot), saapuneet ja lähteneet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3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E19B00B-09D0-45B3-AA4D-D7C2BAAF0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230" y="1200150"/>
            <a:ext cx="5478905" cy="36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2017-2021</a:t>
            </a:r>
            <a:br>
              <a:rPr lang="fi-FI" dirty="0"/>
            </a:br>
            <a:r>
              <a:rPr lang="fi-FI" sz="2000" dirty="0"/>
              <a:t>Henkilöliikenne (henkilö- ja pakettiautot), saapuneet ja lähteneet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4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088A1D1-A536-4AEC-86B7-CC0CD7AB6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067" y="1205261"/>
            <a:ext cx="5024248" cy="3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2017-2021</a:t>
            </a:r>
            <a:br>
              <a:rPr lang="fi-FI" dirty="0"/>
            </a:br>
            <a:r>
              <a:rPr lang="fi-FI" sz="2000" dirty="0"/>
              <a:t>Matkustajat, saapuneet ja lähteneet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5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5894817-97A7-447B-8390-9F64818A6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642" y="1156309"/>
            <a:ext cx="4752576" cy="36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Rajaliikenne 2017-2021</a:t>
            </a:r>
            <a:br>
              <a:rPr lang="fi-FI" dirty="0"/>
            </a:br>
            <a:r>
              <a:rPr lang="fi-FI" sz="2000" dirty="0"/>
              <a:t>Matkustajat, saapuneet ja lähteneet eri raja-asemilla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6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8F32C53-3226-4AAD-954A-EF7CD08E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488" y="1136786"/>
            <a:ext cx="4723107" cy="37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Matkustajamäärät yhteensä 2010-2021</a:t>
            </a:r>
            <a:br>
              <a:rPr lang="fi-FI"/>
            </a:br>
            <a:r>
              <a:rPr lang="fi-FI" sz="2000"/>
              <a:t>saapuneet ja lähteneet, (muutos% edelliseen vuoteen verrattuna)</a:t>
            </a: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B503-BC54-3F4E-8812-811D305E91E8}" type="slidenum">
              <a:rPr lang="fi-FI" smtClean="0"/>
              <a:t>7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305" y="47020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Lähde: Tulli 2022.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A621C946-278E-4A83-8016-6D9AE3ED2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889" y="1261439"/>
            <a:ext cx="6213592" cy="3394075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D4D63F33-75EF-4A30-8E19-27F6E2853EF5}"/>
              </a:ext>
            </a:extLst>
          </p:cNvPr>
          <p:cNvSpPr txBox="1"/>
          <p:nvPr/>
        </p:nvSpPr>
        <p:spPr>
          <a:xfrm>
            <a:off x="6420628" y="3700091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- 74%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76FF1A6-98FF-4CF2-9407-053D64B5F19C}"/>
              </a:ext>
            </a:extLst>
          </p:cNvPr>
          <p:cNvSpPr txBox="1"/>
          <p:nvPr/>
        </p:nvSpPr>
        <p:spPr>
          <a:xfrm>
            <a:off x="6903124" y="4013717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- 60%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8E09E9CD-CF74-4B5B-9BCD-C3792B67DA6C}"/>
              </a:ext>
            </a:extLst>
          </p:cNvPr>
          <p:cNvSpPr txBox="1"/>
          <p:nvPr/>
        </p:nvSpPr>
        <p:spPr>
          <a:xfrm>
            <a:off x="7491743" y="3815507"/>
            <a:ext cx="1704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Vuonna 2021</a:t>
            </a:r>
          </a:p>
          <a:p>
            <a:r>
              <a:rPr lang="fi-FI" sz="1100" dirty="0"/>
              <a:t>yhteensä</a:t>
            </a:r>
          </a:p>
          <a:p>
            <a:r>
              <a:rPr lang="fi-FI" sz="1100" dirty="0"/>
              <a:t>896 272 matkustajaa</a:t>
            </a:r>
          </a:p>
          <a:p>
            <a:r>
              <a:rPr lang="fi-FI" sz="1100" dirty="0"/>
              <a:t>(saapuneet ja lähteneet)</a:t>
            </a:r>
          </a:p>
        </p:txBody>
      </p:sp>
    </p:spTree>
    <p:extLst>
      <p:ext uri="{BB962C8B-B14F-4D97-AF65-F5344CB8AC3E}">
        <p14:creationId xmlns:p14="http://schemas.microsoft.com/office/powerpoint/2010/main" val="2910125973"/>
      </p:ext>
    </p:extLst>
  </p:cSld>
  <p:clrMapOvr>
    <a:masterClrMapping/>
  </p:clrMapOvr>
</p:sld>
</file>

<file path=ppt/theme/theme1.xml><?xml version="1.0" encoding="utf-8"?>
<a:theme xmlns:a="http://schemas.openxmlformats.org/drawingml/2006/main" name="LPR_sininen">
  <a:themeElements>
    <a:clrScheme name="LP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EB73C"/>
      </a:accent1>
      <a:accent2>
        <a:srgbClr val="F47D20"/>
      </a:accent2>
      <a:accent3>
        <a:srgbClr val="006EC6"/>
      </a:accent3>
      <a:accent4>
        <a:srgbClr val="ED0F69"/>
      </a:accent4>
      <a:accent5>
        <a:srgbClr val="000000"/>
      </a:accent5>
      <a:accent6>
        <a:srgbClr val="B4B4B4"/>
      </a:accent6>
      <a:hlink>
        <a:srgbClr val="ED0F69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kkinointiesitys SININEN" id="{4A908968-589C-4712-A184-F4725E5212CD}" vid="{D4882A84-B07C-43EA-B7CB-11FCBD52418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väksyjä xmlns="6a799cd0-5215-4d08-ad6c-ffc8c6eef346">
      <UserInfo>
        <DisplayName/>
        <AccountId xsi:nil="true"/>
        <AccountType/>
      </UserInfo>
    </Hyväksyjä>
    <Kokouspäivämäärä xmlns="6a799cd0-5215-4d08-ad6c-ffc8c6eef346" xsi:nil="true"/>
    <Hyväksymispäivämäärä xmlns="6a799cd0-5215-4d08-ad6c-ffc8c6eef346" xsi:nil="true"/>
    <Language xmlns="http://schemas.microsoft.com/sharepoint/v3">Suomi</Language>
    <Vara_x0020_hyperlinkki_x0020_tai_x0020_kuva xmlns="6a799cd0-5215-4d08-ad6c-ffc8c6eef346">
      <Url xsi:nil="true"/>
      <Description xsi:nil="true"/>
    </Vara_x0020_hyperlinkki_x0020_tai_x0020_kuva>
    <c52ccaa3fb1840b4b29809108eb9364e xmlns="6a799cd0-5215-4d08-ad6c-ffc8c6eef346">
      <Terms xmlns="http://schemas.microsoft.com/office/infopath/2007/PartnerControls"/>
    </c52ccaa3fb1840b4b29809108eb9364e>
    <f8ea21d81f1a4adf84faac51237a988c xmlns="6a799cd0-5215-4d08-ad6c-ffc8c6eef346">
      <Terms xmlns="http://schemas.microsoft.com/office/infopath/2007/PartnerControls"/>
    </f8ea21d81f1a4adf84faac51237a988c>
    <h496845150ad4eb8981dc48dbb2094c7 xmlns="6a799cd0-5215-4d08-ad6c-ffc8c6eef346">
      <Terms xmlns="http://schemas.microsoft.com/office/infopath/2007/PartnerControls"/>
    </h496845150ad4eb8981dc48dbb2094c7>
    <AssignedTo xmlns="http://schemas.microsoft.com/sharepoint/v3">
      <UserInfo>
        <DisplayName/>
        <AccountId xsi:nil="true"/>
        <AccountType/>
      </UserInfo>
    </AssignedTo>
    <Vara_x0020_henkilö_x0020_tai_x0020_ryhmä xmlns="6a799cd0-5215-4d08-ad6c-ffc8c6eef346">
      <UserInfo>
        <DisplayName/>
        <AccountId xsi:nil="true"/>
        <AccountType/>
      </UserInfo>
    </Vara_x0020_henkilö_x0020_tai_x0020_ryhmä>
    <TaxCatchAll xmlns="6a799cd0-5215-4d08-ad6c-ffc8c6eef346">
      <Value>2</Value>
      <Value>1</Value>
    </TaxCatchAll>
    <Vara_x0020_päivämäärä_x0020_ja_x0020_kellonaika xmlns="6a799cd0-5215-4d08-ad6c-ffc8c6eef346" xsi:nil="true"/>
    <daf028d20bce4e73ad5e1b2e1a6aa4b4 xmlns="6a799cd0-5215-4d08-ad6c-ffc8c6eef3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 kirjasto</TermName>
          <TermId xmlns="http://schemas.microsoft.com/office/infopath/2007/PartnerControls">5cee6a12-7330-4970-ad35-a85451384c2a</TermId>
        </TermInfo>
      </Terms>
    </daf028d20bce4e73ad5e1b2e1a6aa4b4>
    <Vara_x0020_tekstirivi_x0020_2 xmlns="6a799cd0-5215-4d08-ad6c-ffc8c6eef346" xsi:nil="true"/>
    <Vara_x0020_tekstirivi xmlns="6a799cd0-5215-4d08-ad6c-ffc8c6eef346" xsi:nil="true"/>
    <Asiakirjan_x0020_tila xmlns="6a799cd0-5215-4d08-ad6c-ffc8c6eef346">Valmis</Asiakirjan_x0020_tila>
    <k2c5df7bc0b04da8932d18fa68210511 xmlns="6a799cd0-5215-4d08-ad6c-ffc8c6eef346">
      <Terms xmlns="http://schemas.microsoft.com/office/infopath/2007/PartnerControls"/>
    </k2c5df7bc0b04da8932d18fa68210511>
    <Numero xmlns="6a799cd0-5215-4d08-ad6c-ffc8c6eef346" xsi:nil="true"/>
    <kf55e4155e2e407fad9a3b8e6924d9d4 xmlns="6a799cd0-5215-4d08-ad6c-ffc8c6eef346">
      <Terms xmlns="http://schemas.microsoft.com/office/infopath/2007/PartnerControls"/>
    </kf55e4155e2e407fad9a3b8e6924d9d4>
    <g5e1268c2f574ae0aedba88dce5511e5 xmlns="6a799cd0-5215-4d08-ad6c-ffc8c6eef3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a25cacd7-f595-4f47-8820-49abd0a6b86c</TermId>
        </TermInfo>
      </Terms>
    </g5e1268c2f574ae0aedba88dce5511e5>
    <Vara_x0020_vaihtoehto xmlns="6a799cd0-5215-4d08-ad6c-ffc8c6eef346">Kirjoita 1. vaihtoehto</Vara_x0020_vaihtoehto>
    <KpiDescription xmlns="http://schemas.microsoft.com/sharepoint/v3" xsi:nil="true"/>
    <Vara_x0020_vaihtoehto_x0020_2 xmlns="6a799cd0-5215-4d08-ad6c-ffc8c6eef346">Kirjoita 1. vaihtoehto</Vara_x0020_vaihtoehto_x0020_2>
    <Voimassaolon_x0020_päättymispäivämäärä_x0009_ xmlns="6a799cd0-5215-4d08-ad6c-ffc8c6eef346" xsi:nil="true"/>
  </documentManagement>
</p:properties>
</file>

<file path=customXml/item2.xml><?xml version="1.0" encoding="utf-8"?>
<?mso-contentType ?>
<SharedContentType xmlns="Microsoft.SharePoint.Taxonomy.ContentTypeSync" SourceId="eb3d559f-c72f-4c9d-8541-c2a770ba005c" ContentTypeId="0x010100FDD370FFE0A24B4C886DD8780586013B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intra dokumentti (PowerPoint)" ma:contentTypeID="0x010100FDD370FFE0A24B4C886DD8780586013B00069D54454A33394697DB75B42CC5CAF1" ma:contentTypeVersion="34" ma:contentTypeDescription="" ma:contentTypeScope="" ma:versionID="1a4574f1334c6137211602a23d434a21">
  <xsd:schema xmlns:xsd="http://www.w3.org/2001/XMLSchema" xmlns:xs="http://www.w3.org/2001/XMLSchema" xmlns:p="http://schemas.microsoft.com/office/2006/metadata/properties" xmlns:ns1="http://schemas.microsoft.com/sharepoint/v3" xmlns:ns2="6a799cd0-5215-4d08-ad6c-ffc8c6eef346" targetNamespace="http://schemas.microsoft.com/office/2006/metadata/properties" ma:root="true" ma:fieldsID="ba2cda9b095d9dc832e958c7329c5f57" ns1:_="" ns2:_="">
    <xsd:import namespace="http://schemas.microsoft.com/sharepoint/v3"/>
    <xsd:import namespace="6a799cd0-5215-4d08-ad6c-ffc8c6eef346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kf55e4155e2e407fad9a3b8e6924d9d4" minOccurs="0"/>
                <xsd:element ref="ns2:TaxCatchAll" minOccurs="0"/>
                <xsd:element ref="ns2:TaxCatchAllLabel" minOccurs="0"/>
                <xsd:element ref="ns2:c52ccaa3fb1840b4b29809108eb9364e" minOccurs="0"/>
                <xsd:element ref="ns2:g5e1268c2f574ae0aedba88dce5511e5" minOccurs="0"/>
                <xsd:element ref="ns1:AssignedTo" minOccurs="0"/>
                <xsd:element ref="ns2:Hyväksyjä" minOccurs="0"/>
                <xsd:element ref="ns2:Hyväksymispäivämäärä" minOccurs="0"/>
                <xsd:element ref="ns2:daf028d20bce4e73ad5e1b2e1a6aa4b4" minOccurs="0"/>
                <xsd:element ref="ns2:Asiakirjan_x0020_tila" minOccurs="0"/>
                <xsd:element ref="ns2:k2c5df7bc0b04da8932d18fa68210511" minOccurs="0"/>
                <xsd:element ref="ns2:f8ea21d81f1a4adf84faac51237a988c" minOccurs="0"/>
                <xsd:element ref="ns2:Voimassaolon_x0020_päättymispäivämäärä_x0009_" minOccurs="0"/>
                <xsd:element ref="ns2:h496845150ad4eb8981dc48dbb2094c7" minOccurs="0"/>
                <xsd:element ref="ns2:Numero" minOccurs="0"/>
                <xsd:element ref="ns2:Kokouspäivämäärä" minOccurs="0"/>
                <xsd:element ref="ns2:Vara_x0020_tekstirivi" minOccurs="0"/>
                <xsd:element ref="ns2:Vara_x0020_tekstirivi_x0020_2" minOccurs="0"/>
                <xsd:element ref="ns2:Vara_x0020_vaihtoehto" minOccurs="0"/>
                <xsd:element ref="ns2:Vara_x0020_vaihtoehto_x0020_2" minOccurs="0"/>
                <xsd:element ref="ns2:Vara_x0020_päivämäärä_x0020_ja_x0020_kellonaika" minOccurs="0"/>
                <xsd:element ref="ns2:Vara_x0020_henkilö_x0020_tai_x0020_ryhmä" minOccurs="0"/>
                <xsd:element ref="ns2:Vara_x0020_hyperlinkki_x0020_tai_x0020_kuva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8" nillable="true" ma:displayName="Kuvaus" ma:description="Kuvaus sisältää tietoja tavoitteesta." ma:internalName="KpiDescription">
      <xsd:simpleType>
        <xsd:restriction base="dms:Note">
          <xsd:maxLength value="255"/>
        </xsd:restriction>
      </xsd:simpleType>
    </xsd:element>
    <xsd:element name="AssignedTo" ma:index="17" nillable="true" ma:displayName="Vastuuhenkilö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39" nillable="true" ma:displayName="Kieli" ma:default="Suomi" ma:format="Dropdown" ma:internalName="Language" ma:readOnly="false">
      <xsd:simpleType>
        <xsd:union memberTypes="dms:Text">
          <xsd:simpleType>
            <xsd:restriction base="dms:Choice">
              <xsd:enumeration value="Suomi"/>
              <xsd:enumeration value="Ruotsi"/>
              <xsd:enumeration value="Englanti"/>
              <xsd:enumeration value="Venäjä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9cd0-5215-4d08-ad6c-ffc8c6eef346" elementFormDefault="qualified">
    <xsd:import namespace="http://schemas.microsoft.com/office/2006/documentManagement/types"/>
    <xsd:import namespace="http://schemas.microsoft.com/office/infopath/2007/PartnerControls"/>
    <xsd:element name="kf55e4155e2e407fad9a3b8e6924d9d4" ma:index="9" nillable="true" ma:taxonomy="true" ma:internalName="kf55e4155e2e407fad9a3b8e6924d9d4" ma:taxonomyFieldName="Asiakirjantyyppi" ma:displayName="Asiakirjatyyppi" ma:readOnly="false" ma:default="" ma:fieldId="{4f55e415-5e2e-407f-ad9a-3b8e6924d9d4}" ma:sspId="0cc4ed38-8bf9-4f82-a6ec-654bc3a04075" ma:termSetId="69a5b9bb-cdc7-4d21-a641-1c5dc02f62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9f9f50b-1c3a-485a-824d-7bfb329e8338}" ma:internalName="TaxCatchAll" ma:showField="CatchAllData" ma:web="a657de7c-754a-4fb4-a47f-e122ed4cd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9f9f50b-1c3a-485a-824d-7bfb329e8338}" ma:internalName="TaxCatchAllLabel" ma:readOnly="true" ma:showField="CatchAllDataLabel" ma:web="a657de7c-754a-4fb4-a47f-e122ed4cd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52ccaa3fb1840b4b29809108eb9364e" ma:index="13" nillable="true" ma:taxonomy="true" ma:internalName="c52ccaa3fb1840b4b29809108eb9364e" ma:taxonomyFieldName="Yksikk_x00f6_" ma:displayName="Yksikkö" ma:default="" ma:fieldId="{c52ccaa3-fb18-40b4-b298-09108eb9364e}" ma:sspId="0cc4ed38-8bf9-4f82-a6ec-654bc3a04075" ma:termSetId="5e012458-8eaf-40c6-aeb8-4f6b1684ba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e1268c2f574ae0aedba88dce5511e5" ma:index="15" nillable="true" ma:taxonomy="true" ma:internalName="g5e1268c2f574ae0aedba88dce5511e5" ma:taxonomyFieldName="Julkisuus" ma:displayName="Julkisuus" ma:readOnly="false" ma:default="2;#Julkinen|a25cacd7-f595-4f47-8820-49abd0a6b86c" ma:fieldId="{05e1268c-2f57-4ae0-aedb-a88dce5511e5}" ma:sspId="0cc4ed38-8bf9-4f82-a6ec-654bc3a04075" ma:termSetId="ff3bfec3-1759-4941-8202-cbe687b559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väksyjä" ma:index="18" nillable="true" ma:displayName="Hyväksyjä" ma:hidden="true" ma:list="UserInfo" ma:SharePointGroup="0" ma:internalName="Hyv_x00e4_ksyj_x00e4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yväksymispäivämäärä" ma:index="19" nillable="true" ma:displayName="Hyväksymispäivämäärä" ma:format="DateOnly" ma:hidden="true" ma:internalName="Hyv_x00e4_ksymisp_x00e4_iv_x00e4_m_x00e4__x00e4_r_x00e4_" ma:readOnly="false">
      <xsd:simpleType>
        <xsd:restriction base="dms:DateTime"/>
      </xsd:simpleType>
    </xsd:element>
    <xsd:element name="daf028d20bce4e73ad5e1b2e1a6aa4b4" ma:index="20" nillable="true" ma:taxonomy="true" ma:internalName="daf028d20bce4e73ad5e1b2e1a6aa4b4" ma:taxonomyFieldName="Tiedostopankin_x0020_kirjasto" ma:displayName="Tiedostopankin kirjasto" ma:default="1;#Julkinen kirjasto|5cee6a12-7330-4970-ad35-a85451384c2a" ma:fieldId="{daf028d2-0bce-4e73-ad5e-1b2e1a6aa4b4}" ma:sspId="0cc4ed38-8bf9-4f82-a6ec-654bc3a04075" ma:termSetId="1c7f071a-8c0e-4714-befb-bd1ecc76a5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_x0020_tila" ma:index="22" nillable="true" ma:displayName="Asiakirjan tila" ma:default="Luonnos" ma:format="Dropdown" ma:internalName="Asiakirjan_x0020_tila">
      <xsd:simpleType>
        <xsd:restriction base="dms:Choice">
          <xsd:enumeration value="Luonnos"/>
          <xsd:enumeration value="Valmis"/>
          <xsd:enumeration value="Ei voimassa"/>
        </xsd:restriction>
      </xsd:simpleType>
    </xsd:element>
    <xsd:element name="k2c5df7bc0b04da8932d18fa68210511" ma:index="23" nillable="true" ma:taxonomy="true" ma:internalName="k2c5df7bc0b04da8932d18fa68210511" ma:taxonomyFieldName="Julkaisupaikka" ma:displayName="Julkaisupaikka" ma:default="" ma:fieldId="{42c5df7b-c0b0-4da8-932d-18fa68210511}" ma:taxonomyMulti="true" ma:sspId="0cc4ed38-8bf9-4f82-a6ec-654bc3a04075" ma:termSetId="ee072fc1-64e5-4176-a283-eb13f3ce79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ea21d81f1a4adf84faac51237a988c" ma:index="25" nillable="true" ma:taxonomy="true" ma:internalName="f8ea21d81f1a4adf84faac51237a988c" ma:taxonomyFieldName="Dokumentin_x0020_avainsanat" ma:displayName="Dokumentin avainsanat" ma:default="" ma:fieldId="{f8ea21d8-1f1a-4adf-84fa-ac51237a988c}" ma:taxonomyMulti="true" ma:sspId="0cc4ed38-8bf9-4f82-a6ec-654bc3a04075" ma:termSetId="1ca9c335-9d76-4bb4-ba32-1e17cafedd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oimassaolon_x0020_päättymispäivämäärä_x0009_" ma:index="27" nillable="true" ma:displayName="Voimassaolon päättymispäivämäärä" ma:format="DateOnly" ma:internalName="Voimassaolon_x0020_p_x00e4__x00e4_ttymisp_x00e4_iv_x00e4_m_x00e4__x00e4_r_x00e4__x0009_" ma:readOnly="false">
      <xsd:simpleType>
        <xsd:restriction base="dms:DateTime"/>
      </xsd:simpleType>
    </xsd:element>
    <xsd:element name="h496845150ad4eb8981dc48dbb2094c7" ma:index="28" nillable="true" ma:taxonomy="true" ma:internalName="h496845150ad4eb8981dc48dbb2094c7" ma:taxonomyFieldName="Toimielin_x0020_tai_x0020_ty_x00f6_ryhm_x00e4_" ma:displayName="Toimielin tai työryhmä" ma:default="" ma:fieldId="{14968451-50ad-4eb8-981d-c48dbb2094c7}" ma:sspId="0cc4ed38-8bf9-4f82-a6ec-654bc3a04075" ma:termSetId="817290c0-33ba-4a0c-a44b-7d03fb79c0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umero" ma:index="30" nillable="true" ma:displayName="Numero" ma:hidden="true" ma:internalName="Numero" ma:readOnly="false">
      <xsd:simpleType>
        <xsd:restriction base="dms:Text">
          <xsd:maxLength value="255"/>
        </xsd:restriction>
      </xsd:simpleType>
    </xsd:element>
    <xsd:element name="Kokouspäivämäärä" ma:index="31" nillable="true" ma:displayName="Kokouspäivämäärä" ma:format="DateOnly" ma:internalName="Kokousp_x00e4_iv_x00e4_m_x00e4__x00e4_r_x00e4_">
      <xsd:simpleType>
        <xsd:restriction base="dms:DateTime"/>
      </xsd:simpleType>
    </xsd:element>
    <xsd:element name="Vara_x0020_tekstirivi" ma:index="32" nillable="true" ma:displayName="Vara tekstirivi" ma:hidden="true" ma:internalName="Vara_x0020_tekstirivi" ma:readOnly="false">
      <xsd:simpleType>
        <xsd:restriction base="dms:Text">
          <xsd:maxLength value="255"/>
        </xsd:restriction>
      </xsd:simpleType>
    </xsd:element>
    <xsd:element name="Vara_x0020_tekstirivi_x0020_2" ma:index="33" nillable="true" ma:displayName="Vara tekstirivi 2" ma:hidden="true" ma:internalName="Vara_x0020_tekstirivi_x0020_2" ma:readOnly="false">
      <xsd:simpleType>
        <xsd:restriction base="dms:Text">
          <xsd:maxLength value="255"/>
        </xsd:restriction>
      </xsd:simpleType>
    </xsd:element>
    <xsd:element name="Vara_x0020_vaihtoehto" ma:index="34" nillable="true" ma:displayName="Vara vaihtoehto" ma:default="Kirjoita 1. vaihtoehto" ma:format="Dropdown" ma:hidden="true" ma:internalName="Vara_x0020_vaihtoehto" ma:readOnly="false">
      <xsd:simpleType>
        <xsd:restriction base="dms:Choice">
          <xsd:enumeration value="Kirjoita 1. vaihtoehto"/>
          <xsd:enumeration value="Kirjoita 2. vaihtoehto"/>
          <xsd:enumeration value="Kirjoita 3. vaihtoehto"/>
        </xsd:restriction>
      </xsd:simpleType>
    </xsd:element>
    <xsd:element name="Vara_x0020_vaihtoehto_x0020_2" ma:index="35" nillable="true" ma:displayName="Vara vaihtoehto 3" ma:default="Kirjoita 1. vaihtoehto" ma:format="Dropdown" ma:hidden="true" ma:internalName="Vara_x0020_vaihtoehto_x0020_2" ma:readOnly="false">
      <xsd:simpleType>
        <xsd:restriction base="dms:Choice">
          <xsd:enumeration value="Kirjoita 1. vaihtoehto"/>
          <xsd:enumeration value="Kirjoita 2. vaihtoehto"/>
          <xsd:enumeration value="Kirjoita 3. vaihtoehto"/>
        </xsd:restriction>
      </xsd:simpleType>
    </xsd:element>
    <xsd:element name="Vara_x0020_päivämäärä_x0020_ja_x0020_kellonaika" ma:index="36" nillable="true" ma:displayName="Vara päivämäärä ja kellonaika" ma:format="DateOnly" ma:hidden="true" ma:internalName="Vara_x0020_p_x00e4_iv_x00e4_m_x00e4__x00e4_r_x00e4__x0020_ja_x0020_kellonaika" ma:readOnly="false">
      <xsd:simpleType>
        <xsd:restriction base="dms:DateTime"/>
      </xsd:simpleType>
    </xsd:element>
    <xsd:element name="Vara_x0020_henkilö_x0020_tai_x0020_ryhmä" ma:index="37" nillable="true" ma:displayName="Vara henkilö tai ryhmä" ma:hidden="true" ma:list="UserInfo" ma:SharePointGroup="0" ma:internalName="Vara_x0020_henkil_x00f6__x0020_tai_x0020_ryhm_x00e4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ra_x0020_hyperlinkki_x0020_tai_x0020_kuva" ma:index="38" nillable="true" ma:displayName="Vara hyperlinkki tai kuva" ma:format="Hyperlink" ma:hidden="true" ma:internalName="Vara_x0020_hyperlinkki_x0020_tai_x0020_kuva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B7C8D-4C50-4BAE-BC38-8547D2DC4A03}">
  <ds:schemaRefs>
    <ds:schemaRef ds:uri="http://schemas.microsoft.com/office/2006/metadata/properties"/>
    <ds:schemaRef ds:uri="http://schemas.microsoft.com/office/infopath/2007/PartnerControls"/>
    <ds:schemaRef ds:uri="6a799cd0-5215-4d08-ad6c-ffc8c6eef34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A92445D-3747-4B6A-9A58-0186E1A3043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D5778D7-D07A-48BF-B688-6CBE0F6A9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799cd0-5215-4d08-ad6c-ffc8c6eef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48876E-AA37-4C29-934E-1E615E595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Markkinointiesitys%20SININEN</Template>
  <TotalTime>243</TotalTime>
  <Words>144</Words>
  <Application>Microsoft Office PowerPoint</Application>
  <PresentationFormat>Näytössä katseltava esitys (16:9)</PresentationFormat>
  <Paragraphs>27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LPR_sininen</vt:lpstr>
      <vt:lpstr>Rajaliikenne vuosittain 2017-2021 Raskas liikenne (kuorma- ja linja-autot), saapuneet ja lähteneet</vt:lpstr>
      <vt:lpstr>Rajaliikenne raja-asemilla 2017-2021 Raskas liikenne (kuorma- ja linja-autot), saapuneet ja lähteneet</vt:lpstr>
      <vt:lpstr>Rajaliikenne 2017-2021 Henkilöliikenne (henkilö- ja pakettiautot), saapuneet ja lähteneet</vt:lpstr>
      <vt:lpstr>Rajaliikenne 2017-2021 Henkilöliikenne (henkilö- ja pakettiautot), saapuneet ja lähteneet</vt:lpstr>
      <vt:lpstr>Rajaliikenne 2017-2021 Matkustajat, saapuneet ja lähteneet</vt:lpstr>
      <vt:lpstr>Rajaliikenne 2017-2021 Matkustajat, saapuneet ja lähteneet eri raja-asemilla</vt:lpstr>
      <vt:lpstr>Matkustajamäärät yhteensä 2010-2021 saapuneet ja lähteneet, (muutos% edelliseen vuoteen verrattuna)</vt:lpstr>
    </vt:vector>
  </TitlesOfParts>
  <Company>Saita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Mäkelä Paula Kirjastotoimi</dc:creator>
  <cp:lastModifiedBy>Taavitsainen Ella</cp:lastModifiedBy>
  <cp:revision>28</cp:revision>
  <dcterms:created xsi:type="dcterms:W3CDTF">2017-08-10T09:06:44Z</dcterms:created>
  <dcterms:modified xsi:type="dcterms:W3CDTF">2022-07-01T07:18:05Z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Yksikkö">
    <vt:lpwstr/>
  </property>
  <property fmtid="{D5CDD505-2E9C-101B-9397-08002B2CF9AE}" pid="3" name="ContentTypeId">
    <vt:lpwstr>0x010100FDD370FFE0A24B4C886DD8780586013B00069D54454A33394697DB75B42CC5CAF1</vt:lpwstr>
  </property>
  <property fmtid="{D5CDD505-2E9C-101B-9397-08002B2CF9AE}" pid="4" name="Julkaisupaikka">
    <vt:lpwstr/>
  </property>
  <property fmtid="{D5CDD505-2E9C-101B-9397-08002B2CF9AE}" pid="5" name="Toimielin_x0020_tai_x0020_ty_x00f6_ryhm_x00e4_">
    <vt:lpwstr/>
  </property>
  <property fmtid="{D5CDD505-2E9C-101B-9397-08002B2CF9AE}" pid="6" name="Dokumentin_x0020_avainsanat">
    <vt:lpwstr/>
  </property>
  <property fmtid="{D5CDD505-2E9C-101B-9397-08002B2CF9AE}" pid="7" name="Asiakirjantyyppi">
    <vt:lpwstr/>
  </property>
  <property fmtid="{D5CDD505-2E9C-101B-9397-08002B2CF9AE}" pid="8" name="Tiedostopankin kirjasto">
    <vt:lpwstr>1;#Julkinen kirjasto|5cee6a12-7330-4970-ad35-a85451384c2a</vt:lpwstr>
  </property>
  <property fmtid="{D5CDD505-2E9C-101B-9397-08002B2CF9AE}" pid="9" name="Dokumentin avainsanat">
    <vt:lpwstr/>
  </property>
  <property fmtid="{D5CDD505-2E9C-101B-9397-08002B2CF9AE}" pid="10" name="Julkisuus">
    <vt:lpwstr>2;#Julkinen|a25cacd7-f595-4f47-8820-49abd0a6b86c</vt:lpwstr>
  </property>
  <property fmtid="{D5CDD505-2E9C-101B-9397-08002B2CF9AE}" pid="11" name="Tiedostopankin_x0020_kirjasto">
    <vt:lpwstr>1;#Julkinen kirjasto|5cee6a12-7330-4970-ad35-a85451384c2a</vt:lpwstr>
  </property>
  <property fmtid="{D5CDD505-2E9C-101B-9397-08002B2CF9AE}" pid="12" name="Yksikk_x00f6_">
    <vt:lpwstr/>
  </property>
  <property fmtid="{D5CDD505-2E9C-101B-9397-08002B2CF9AE}" pid="13" name="Toimielin tai työryhmä">
    <vt:lpwstr/>
  </property>
</Properties>
</file>